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notesMasterIdLst>
    <p:notesMasterId r:id="rId16"/>
  </p:notesMasterIdLst>
  <p:sldIdLst>
    <p:sldId id="256" r:id="rId5"/>
    <p:sldId id="769" r:id="rId6"/>
    <p:sldId id="829" r:id="rId7"/>
    <p:sldId id="830" r:id="rId8"/>
    <p:sldId id="831" r:id="rId9"/>
    <p:sldId id="832" r:id="rId10"/>
    <p:sldId id="818" r:id="rId11"/>
    <p:sldId id="833" r:id="rId12"/>
    <p:sldId id="834" r:id="rId13"/>
    <p:sldId id="835" r:id="rId14"/>
    <p:sldId id="766" r:id="rId15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C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6" autoAdjust="0"/>
    <p:restoredTop sz="77504" autoAdjust="0"/>
  </p:normalViewPr>
  <p:slideViewPr>
    <p:cSldViewPr>
      <p:cViewPr varScale="1">
        <p:scale>
          <a:sx n="51" d="100"/>
          <a:sy n="51" d="100"/>
        </p:scale>
        <p:origin x="175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37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34AB77A-29CC-4F1E-92F4-0DAB919B2BB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9513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lienbildplatzhalt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362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1536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D5BC5-E573-4083-8B62-4DA723049265}" type="slidenum">
              <a:rPr lang="de-DE" smtClean="0">
                <a:latin typeface="Arial" charset="0"/>
              </a:rPr>
              <a:pPr/>
              <a:t>1</a:t>
            </a:fld>
            <a:endParaRPr 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504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B77A-29CC-4F1E-92F4-0DAB919B2BBF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8347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B77A-29CC-4F1E-92F4-0DAB919B2BBF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72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B77A-29CC-4F1E-92F4-0DAB919B2BBF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231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B77A-29CC-4F1E-92F4-0DAB919B2BBF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713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B77A-29CC-4F1E-92F4-0DAB919B2BBF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109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B77A-29CC-4F1E-92F4-0DAB919B2BBF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073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B77A-29CC-4F1E-92F4-0DAB919B2BBF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32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B77A-29CC-4F1E-92F4-0DAB919B2BBF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21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B77A-29CC-4F1E-92F4-0DAB919B2BBF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73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B77A-29CC-4F1E-92F4-0DAB919B2BBF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2564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8" name="fc"/>
          <p:cNvSpPr txBox="1"/>
          <p:nvPr userDrawn="1"/>
        </p:nvSpPr>
        <p:spPr>
          <a:xfrm>
            <a:off x="0" y="6519863"/>
            <a:ext cx="9144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>
                <a:latin typeface="Arial Unicode MS" pitchFamily="34" charset="-128"/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5CD7E-54CD-4A6C-8B55-5BE4695337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&lt;Datum/Uhrzeit&gt;Heidelberg-Hannoveraner Krisentage</a:t>
            </a:r>
          </a:p>
          <a:p>
            <a:pPr>
              <a:defRPr/>
            </a:pPr>
            <a:r>
              <a:rPr lang="de-DE"/>
              <a:t>17. Oktober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Jan de Weerth</a:t>
            </a:r>
          </a:p>
          <a:p>
            <a:pPr>
              <a:defRPr/>
            </a:pPr>
            <a:r>
              <a:rPr lang="de-DE"/>
              <a:t>RA / FA StR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B8D71-7D31-475B-A8E5-73A39F9AE68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&lt;Datum/Uhrzeit&gt;Heidelberg-Hannoveraner Krisentage</a:t>
            </a:r>
          </a:p>
          <a:p>
            <a:pPr>
              <a:defRPr/>
            </a:pPr>
            <a:r>
              <a:rPr lang="de-DE"/>
              <a:t>17. Oktober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Jan de Weerth</a:t>
            </a:r>
          </a:p>
          <a:p>
            <a:pPr>
              <a:defRPr/>
            </a:pPr>
            <a:r>
              <a:rPr lang="de-DE"/>
              <a:t>RA / FA StR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2967D-25EA-4597-BF43-C9311BE214C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&lt;Datum/Uhrzeit&gt;Heidelberg-Hannoveraner Krisentage</a:t>
            </a:r>
          </a:p>
          <a:p>
            <a:pPr>
              <a:defRPr/>
            </a:pPr>
            <a:r>
              <a:rPr lang="de-DE"/>
              <a:t>17. Oktober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Jan de Weerth</a:t>
            </a:r>
          </a:p>
          <a:p>
            <a:pPr>
              <a:defRPr/>
            </a:pPr>
            <a:r>
              <a:rPr lang="de-DE"/>
              <a:t>RA / FA StR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EC399-ED12-4471-A083-470ADD2C47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&lt;Datum/Uhrzeit&gt;Heidelberg-Hannoveraner Krisentage</a:t>
            </a:r>
          </a:p>
          <a:p>
            <a:pPr>
              <a:defRPr/>
            </a:pPr>
            <a:r>
              <a:rPr lang="de-DE"/>
              <a:t>17. Oktober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Jan de Weerth</a:t>
            </a:r>
          </a:p>
          <a:p>
            <a:pPr>
              <a:defRPr/>
            </a:pPr>
            <a:r>
              <a:rPr lang="de-DE"/>
              <a:t>RA / FA StR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BF083-8687-4259-A73C-75B7548D81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&lt;Datum/Uhrzeit&gt;Heidelberg-Hannoveraner Krisentage</a:t>
            </a:r>
          </a:p>
          <a:p>
            <a:pPr>
              <a:defRPr/>
            </a:pPr>
            <a:r>
              <a:rPr lang="de-DE"/>
              <a:t>17. Oktober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Jan de Weerth</a:t>
            </a:r>
          </a:p>
          <a:p>
            <a:pPr>
              <a:defRPr/>
            </a:pPr>
            <a:r>
              <a:rPr lang="de-DE"/>
              <a:t>RA / FA StR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9BE7A-C93B-47C5-9F92-5804805407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&lt;Datum/Uhrzeit&gt;Heidelberg-Hannoveraner Krisentage</a:t>
            </a:r>
          </a:p>
          <a:p>
            <a:pPr>
              <a:defRPr/>
            </a:pPr>
            <a:r>
              <a:rPr lang="de-DE"/>
              <a:t>17. Oktober 2005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Jan de Weerth</a:t>
            </a:r>
          </a:p>
          <a:p>
            <a:pPr>
              <a:defRPr/>
            </a:pPr>
            <a:r>
              <a:rPr lang="de-DE"/>
              <a:t>RA / FA StR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45FD4-B46C-4995-9B40-D8E801E0061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&lt;Datum/Uhrzeit&gt;Heidelberg-Hannoveraner Krisentage</a:t>
            </a:r>
          </a:p>
          <a:p>
            <a:pPr>
              <a:defRPr/>
            </a:pPr>
            <a:r>
              <a:rPr lang="de-DE"/>
              <a:t>17. Oktober 2005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Jan de Weerth</a:t>
            </a:r>
          </a:p>
          <a:p>
            <a:pPr>
              <a:defRPr/>
            </a:pPr>
            <a:r>
              <a:rPr lang="de-DE"/>
              <a:t>RA / FA StR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A530F-62E9-4B5D-B9D1-E544BA5C69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&lt;Datum/Uhrzeit&gt;Heidelberg-Hannoveraner Krisentage</a:t>
            </a:r>
          </a:p>
          <a:p>
            <a:pPr>
              <a:defRPr/>
            </a:pPr>
            <a:r>
              <a:rPr lang="de-DE"/>
              <a:t>17. Oktober 2005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Jan de Weerth</a:t>
            </a:r>
          </a:p>
          <a:p>
            <a:pPr>
              <a:defRPr/>
            </a:pPr>
            <a:r>
              <a:rPr lang="de-DE"/>
              <a:t>RA / FA StR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0573B-25BF-452A-889B-1386CCA060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&lt;Datum/Uhrzeit&gt;Heidelberg-Hannoveraner Krisentage</a:t>
            </a:r>
          </a:p>
          <a:p>
            <a:pPr>
              <a:defRPr/>
            </a:pPr>
            <a:r>
              <a:rPr lang="de-DE"/>
              <a:t>17. Oktober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Jan de Weerth</a:t>
            </a:r>
          </a:p>
          <a:p>
            <a:pPr>
              <a:defRPr/>
            </a:pPr>
            <a:r>
              <a:rPr lang="de-DE"/>
              <a:t>RA / FA StR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DB8DB-7478-4B93-AF6C-1A92DD0D37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&lt;Datum/Uhrzeit&gt;Heidelberg-Hannoveraner Krisentage</a:t>
            </a:r>
          </a:p>
          <a:p>
            <a:pPr>
              <a:defRPr/>
            </a:pPr>
            <a:r>
              <a:rPr lang="de-DE"/>
              <a:t>17. Oktober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Jan de Weerth</a:t>
            </a:r>
          </a:p>
          <a:p>
            <a:pPr>
              <a:defRPr/>
            </a:pPr>
            <a:r>
              <a:rPr lang="de-DE"/>
              <a:t>RA / FA StR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59CC1-808C-484C-AA04-6EB1F27FC8C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&lt;Datum/Uhrzeit&gt;Heidelberg-Hannoveraner Krisentage</a:t>
            </a:r>
          </a:p>
          <a:p>
            <a:pPr>
              <a:defRPr/>
            </a:pPr>
            <a:r>
              <a:rPr lang="de-DE"/>
              <a:t>17. Oktober 2005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Dr. Jan de Weerth</a:t>
            </a:r>
          </a:p>
          <a:p>
            <a:pPr>
              <a:defRPr/>
            </a:pPr>
            <a:r>
              <a:rPr lang="de-DE"/>
              <a:t>RA / FA StR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0880F8FA-C7C2-458C-9856-D74838D5F9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0" y="0"/>
            <a:ext cx="228600" cy="178117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400">
              <a:latin typeface="Times New Roman" pitchFamily="18" charset="0"/>
            </a:endParaRPr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c"/>
          <p:cNvSpPr txBox="1"/>
          <p:nvPr userDrawn="1"/>
        </p:nvSpPr>
        <p:spPr>
          <a:xfrm>
            <a:off x="0" y="6519863"/>
            <a:ext cx="9144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0DD6DB-6D8A-442B-BD39-DD52011AB38A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de-DE" sz="3200" dirty="0"/>
            </a:br>
            <a:br>
              <a:rPr lang="de-DE" sz="3200" dirty="0"/>
            </a:br>
            <a:br>
              <a:rPr lang="de-DE" sz="3200" dirty="0"/>
            </a:br>
            <a:br>
              <a:rPr lang="de-DE" sz="3200" dirty="0"/>
            </a:br>
            <a:br>
              <a:rPr lang="de-DE" sz="3200" dirty="0"/>
            </a:br>
            <a:br>
              <a:rPr lang="de-DE" sz="3200" dirty="0"/>
            </a:br>
            <a:br>
              <a:rPr lang="de-DE" sz="3200" dirty="0"/>
            </a:br>
            <a:r>
              <a:rPr lang="de-DE" sz="2800" b="1" dirty="0" err="1"/>
              <a:t>USt</a:t>
            </a:r>
            <a:r>
              <a:rPr lang="de-DE" sz="2800" b="1" dirty="0"/>
              <a:t>-Probleme bei „Gemeinschaften“</a:t>
            </a:r>
            <a:br>
              <a:rPr lang="de-DE" sz="2800" b="1" dirty="0"/>
            </a:br>
            <a:br>
              <a:rPr lang="de-DE" sz="2800" b="1" dirty="0"/>
            </a:br>
            <a:r>
              <a:rPr lang="de-DE" sz="2800" b="1" dirty="0"/>
              <a:t>Lotteriespiel zum umsatzsteuerlichen Unternehmer?</a:t>
            </a:r>
            <a:endParaRPr lang="de-DE" sz="28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 sz="1800" dirty="0"/>
              <a:t>Dr. Jan de Weerth</a:t>
            </a:r>
          </a:p>
          <a:p>
            <a:pPr eaLnBrk="1" hangingPunct="1"/>
            <a:endParaRPr lang="de-DE" sz="1800" dirty="0"/>
          </a:p>
          <a:p>
            <a:pPr eaLnBrk="1" hangingPunct="1"/>
            <a:r>
              <a:rPr lang="de-DE" sz="1800" b="1" dirty="0"/>
              <a:t>Leipziger Insolvenzsteuerrechtstag </a:t>
            </a:r>
          </a:p>
          <a:p>
            <a:pPr eaLnBrk="1" hangingPunct="1"/>
            <a:r>
              <a:rPr lang="de-DE" sz="1800" dirty="0"/>
              <a:t>Leipzig</a:t>
            </a:r>
          </a:p>
          <a:p>
            <a:pPr eaLnBrk="1" hangingPunct="1"/>
            <a:r>
              <a:rPr lang="de-DE" sz="1800" dirty="0"/>
              <a:t>4. März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Dr. Jan de </a:t>
            </a:r>
            <a:r>
              <a:rPr lang="de-DE" dirty="0" err="1"/>
              <a:t>Weerth</a:t>
            </a:r>
            <a:endParaRPr lang="de-DE" dirty="0"/>
          </a:p>
          <a:p>
            <a:pPr>
              <a:defRPr/>
            </a:pPr>
            <a:r>
              <a:rPr lang="de-DE" dirty="0"/>
              <a:t>RA / FA </a:t>
            </a:r>
            <a:r>
              <a:rPr lang="de-DE" dirty="0" err="1"/>
              <a:t>StR</a:t>
            </a:r>
            <a:r>
              <a:rPr lang="de-DE" dirty="0"/>
              <a:t> / </a:t>
            </a:r>
            <a:r>
              <a:rPr lang="de-DE" dirty="0" err="1"/>
              <a:t>StB</a:t>
            </a:r>
            <a:endParaRPr lang="de-DE" dirty="0"/>
          </a:p>
        </p:txBody>
      </p:sp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8DE1F-77EA-4071-A77B-AB0F158B4B25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</a:br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Literaturhinweise </a:t>
            </a:r>
            <a:endParaRPr lang="de-DE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30725"/>
          </a:xfrm>
        </p:spPr>
        <p:txBody>
          <a:bodyPr/>
          <a:lstStyle/>
          <a:p>
            <a:endParaRPr lang="de-DE" sz="2400" dirty="0"/>
          </a:p>
          <a:p>
            <a:r>
              <a:rPr lang="de-DE" b="1" dirty="0"/>
              <a:t>Vermietung durch Gemeinschaft: </a:t>
            </a:r>
            <a:r>
              <a:rPr lang="de-DE" dirty="0"/>
              <a:t>de Weerth, ZInsO 2025, 379 (zu FG Münster); </a:t>
            </a:r>
            <a:r>
              <a:rPr lang="de-DE" dirty="0" err="1"/>
              <a:t>MWStR</a:t>
            </a:r>
            <a:r>
              <a:rPr lang="de-DE" dirty="0"/>
              <a:t> 2025, Heft 5 (zu BFH)</a:t>
            </a:r>
          </a:p>
          <a:p>
            <a:endParaRPr lang="de-DE" dirty="0"/>
          </a:p>
          <a:p>
            <a:r>
              <a:rPr lang="de-DE" b="1" dirty="0" err="1"/>
              <a:t>Sicherheitenverwertung</a:t>
            </a:r>
            <a:r>
              <a:rPr lang="de-DE" b="1" dirty="0"/>
              <a:t> / </a:t>
            </a:r>
            <a:r>
              <a:rPr lang="de-DE" b="1" dirty="0" err="1"/>
              <a:t>Sicherheitenpool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de Weerth in Gehrlein/</a:t>
            </a:r>
            <a:r>
              <a:rPr lang="de-DE" dirty="0" err="1"/>
              <a:t>Graewe</a:t>
            </a:r>
            <a:r>
              <a:rPr lang="de-DE" dirty="0"/>
              <a:t>/Wittig, Das Recht der Kreditsicherung, 11. Aufl., § 19, S. 1069, 1090 ff.</a:t>
            </a:r>
          </a:p>
          <a:p>
            <a:endParaRPr lang="de-DE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019273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Dr. Jan de </a:t>
            </a:r>
            <a:r>
              <a:rPr lang="de-DE" dirty="0" err="1"/>
              <a:t>Weerth</a:t>
            </a:r>
            <a:endParaRPr lang="de-DE" dirty="0"/>
          </a:p>
          <a:p>
            <a:pPr>
              <a:defRPr/>
            </a:pPr>
            <a:r>
              <a:rPr lang="de-DE" dirty="0"/>
              <a:t>RA / FA </a:t>
            </a:r>
            <a:r>
              <a:rPr lang="de-DE" dirty="0" err="1"/>
              <a:t>StR</a:t>
            </a:r>
            <a:r>
              <a:rPr lang="de-DE" dirty="0"/>
              <a:t> / </a:t>
            </a:r>
            <a:r>
              <a:rPr lang="de-DE" dirty="0" err="1"/>
              <a:t>StB</a:t>
            </a:r>
            <a:endParaRPr lang="de-DE" dirty="0"/>
          </a:p>
        </p:txBody>
      </p:sp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8DE1F-77EA-4071-A77B-AB0F158B4B25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… und </a:t>
            </a:r>
            <a:r>
              <a:rPr lang="en-US" dirty="0" err="1"/>
              <a:t>zum</a:t>
            </a:r>
            <a:r>
              <a:rPr lang="en-US" dirty="0"/>
              <a:t> </a:t>
            </a:r>
            <a:r>
              <a:rPr lang="en-US" dirty="0" err="1"/>
              <a:t>Schluss</a:t>
            </a:r>
            <a:r>
              <a:rPr lang="en-US" dirty="0"/>
              <a:t> … </a:t>
            </a:r>
            <a:endParaRPr lang="de-DE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9225"/>
            <a:ext cx="8229600" cy="4530725"/>
          </a:xfrm>
        </p:spPr>
        <p:txBody>
          <a:bodyPr/>
          <a:lstStyle/>
          <a:p>
            <a:endParaRPr lang="en-US" dirty="0"/>
          </a:p>
          <a:p>
            <a:pPr>
              <a:buNone/>
            </a:pPr>
            <a:endParaRPr lang="de-DE" b="1" dirty="0"/>
          </a:p>
          <a:p>
            <a:pPr>
              <a:buNone/>
            </a:pPr>
            <a:endParaRPr lang="de-DE" b="1" dirty="0"/>
          </a:p>
          <a:p>
            <a:pPr>
              <a:buNone/>
            </a:pPr>
            <a:endParaRPr lang="de-DE" b="1" dirty="0"/>
          </a:p>
          <a:p>
            <a:pPr>
              <a:buNone/>
            </a:pPr>
            <a:r>
              <a:rPr lang="de-DE" b="1" dirty="0"/>
              <a:t>Vielen Dank </a:t>
            </a:r>
            <a:r>
              <a:rPr lang="de-DE" b="1" dirty="0" err="1"/>
              <a:t>für´s</a:t>
            </a:r>
            <a:r>
              <a:rPr lang="de-DE" b="1" dirty="0"/>
              <a:t> Zuhören </a:t>
            </a:r>
            <a:r>
              <a:rPr lang="de-DE" b="1" dirty="0">
                <a:sym typeface="Wingdings" panose="05000000000000000000" pitchFamily="2" charset="2"/>
              </a:rPr>
              <a:t> </a:t>
            </a:r>
            <a:endParaRPr lang="de-DE" dirty="0"/>
          </a:p>
          <a:p>
            <a:pPr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6865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Dr. Jan de </a:t>
            </a:r>
            <a:r>
              <a:rPr lang="de-DE" dirty="0" err="1"/>
              <a:t>Weerth</a:t>
            </a:r>
            <a:endParaRPr lang="de-DE" dirty="0"/>
          </a:p>
          <a:p>
            <a:pPr>
              <a:defRPr/>
            </a:pPr>
            <a:r>
              <a:rPr lang="de-DE" dirty="0"/>
              <a:t>RA / FA </a:t>
            </a:r>
            <a:r>
              <a:rPr lang="de-DE" dirty="0" err="1"/>
              <a:t>StR</a:t>
            </a:r>
            <a:r>
              <a:rPr lang="de-DE" dirty="0"/>
              <a:t> / </a:t>
            </a:r>
            <a:r>
              <a:rPr lang="de-DE" dirty="0" err="1"/>
              <a:t>StB</a:t>
            </a:r>
            <a:endParaRPr lang="de-DE" dirty="0"/>
          </a:p>
        </p:txBody>
      </p:sp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8DE1F-77EA-4071-A77B-AB0F158B4B25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1. </a:t>
            </a:r>
            <a:r>
              <a:rPr lang="de-DE" sz="2600" b="1" kern="120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Zwangsverwaltung bei Gemeinschaft</a:t>
            </a:r>
            <a:endParaRPr lang="de-DE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30725"/>
          </a:xfrm>
        </p:spPr>
        <p:txBody>
          <a:bodyPr/>
          <a:lstStyle/>
          <a:p>
            <a:r>
              <a:rPr lang="de-DE" sz="2400" dirty="0"/>
              <a:t>Konzern RB </a:t>
            </a:r>
            <a:r>
              <a:rPr lang="de-DE" dirty="0"/>
              <a:t>dr</a:t>
            </a:r>
            <a:r>
              <a:rPr lang="de-DE" sz="2400" dirty="0"/>
              <a:t>oht insolvent zu werden. Die Konzern-Gesellschaften A und B sind gemeinschaftlich im Grundbuch eingetragene Eigentümer der Immobilie „Alter Wall“ in Hamburg. Alle Mietverträge sind (zivilrechtlich wirksam) von A für A und B </a:t>
            </a:r>
            <a:r>
              <a:rPr lang="de-DE" sz="2400" dirty="0" err="1"/>
              <a:t>ust</a:t>
            </a:r>
            <a:r>
              <a:rPr lang="de-DE" sz="2400" dirty="0"/>
              <a:t>-pflichtig abgeschlossen. Über die Immobilie ist aufgrund eines Titels gegen A und B als Gesamtschuldner die Zwangsverwaltung angeordnet. </a:t>
            </a:r>
          </a:p>
          <a:p>
            <a:endParaRPr lang="de-DE" sz="2400" dirty="0"/>
          </a:p>
          <a:p>
            <a:r>
              <a:rPr lang="de-DE" sz="2400" b="1" dirty="0"/>
              <a:t>Frage</a:t>
            </a:r>
            <a:r>
              <a:rPr lang="de-DE" sz="2400" dirty="0"/>
              <a:t>: Wer ist Steuerschuldner? Hat der Zwangsverwalter die </a:t>
            </a:r>
            <a:r>
              <a:rPr lang="de-DE" sz="2400" dirty="0" err="1"/>
              <a:t>USt</a:t>
            </a:r>
            <a:r>
              <a:rPr lang="de-DE" sz="2400" dirty="0"/>
              <a:t> zu entrichten?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61409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Dr. Jan de </a:t>
            </a:r>
            <a:r>
              <a:rPr lang="de-DE" dirty="0" err="1"/>
              <a:t>Weerth</a:t>
            </a:r>
            <a:endParaRPr lang="de-DE" dirty="0"/>
          </a:p>
          <a:p>
            <a:pPr>
              <a:defRPr/>
            </a:pPr>
            <a:r>
              <a:rPr lang="de-DE" dirty="0"/>
              <a:t>RA / FA </a:t>
            </a:r>
            <a:r>
              <a:rPr lang="de-DE" dirty="0" err="1"/>
              <a:t>StR</a:t>
            </a:r>
            <a:r>
              <a:rPr lang="de-DE" dirty="0"/>
              <a:t> / </a:t>
            </a:r>
            <a:r>
              <a:rPr lang="de-DE" dirty="0" err="1"/>
              <a:t>StB</a:t>
            </a:r>
            <a:endParaRPr lang="de-DE" dirty="0"/>
          </a:p>
        </p:txBody>
      </p:sp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8DE1F-77EA-4071-A77B-AB0F158B4B25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1. </a:t>
            </a:r>
            <a:r>
              <a:rPr lang="de-DE" sz="2600" b="1" kern="120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Zwangsverwaltung bei Gemeinschaft – der umsatzsteuerliche Unternehmer</a:t>
            </a:r>
            <a:br>
              <a:rPr lang="de-DE" sz="2600" b="1" kern="120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</a:br>
            <a:endParaRPr lang="de-DE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30725"/>
          </a:xfrm>
        </p:spPr>
        <p:txBody>
          <a:bodyPr/>
          <a:lstStyle/>
          <a:p>
            <a:r>
              <a:rPr lang="de-DE" sz="2400" b="1" dirty="0"/>
              <a:t>Finanzverwaltung</a:t>
            </a:r>
            <a:r>
              <a:rPr lang="de-DE" sz="2400" dirty="0"/>
              <a:t> bislang: Gemeinschaft kann </a:t>
            </a:r>
            <a:r>
              <a:rPr lang="de-DE" dirty="0"/>
              <a:t>Unternehmer sein, </a:t>
            </a:r>
            <a:r>
              <a:rPr lang="de-DE" sz="2400" dirty="0"/>
              <a:t>Abschn. 2.1. Abs. 2 S. 2 UStAE</a:t>
            </a:r>
          </a:p>
          <a:p>
            <a:r>
              <a:rPr lang="de-DE" sz="2400" b="1" dirty="0"/>
              <a:t>Rechtsprechung</a:t>
            </a:r>
            <a:r>
              <a:rPr lang="de-DE" sz="2400" dirty="0"/>
              <a:t> zuletzt: Gemeinschaft als solche kein umsatzsteuerlicher Unternehmer. Unternehmer allein die </a:t>
            </a:r>
            <a:r>
              <a:rPr lang="de-DE" sz="2400" dirty="0" err="1"/>
              <a:t>Gemeinschafter</a:t>
            </a:r>
            <a:r>
              <a:rPr lang="de-DE" sz="2400" dirty="0"/>
              <a:t> als solche </a:t>
            </a:r>
            <a:br>
              <a:rPr lang="de-DE" sz="2400" dirty="0"/>
            </a:br>
            <a:r>
              <a:rPr lang="de-DE" sz="2400" dirty="0"/>
              <a:t>so BFH, </a:t>
            </a:r>
            <a:r>
              <a:rPr lang="pt-BR" sz="2400" dirty="0"/>
              <a:t>22.11.2018 - V R 65/17, BFHE 263, 90</a:t>
            </a:r>
            <a:r>
              <a:rPr lang="de-DE" dirty="0"/>
              <a:t>, BFH, 28.8.2023 – V B 44/22, </a:t>
            </a:r>
            <a:r>
              <a:rPr lang="de-DE" dirty="0" err="1"/>
              <a:t>MwStR</a:t>
            </a:r>
            <a:r>
              <a:rPr lang="de-DE" dirty="0"/>
              <a:t> 2023, 857, FG Münster, 29.10.2024 - 15 K 399/23 U, ZInsO 2025, 379 m. Anm. </a:t>
            </a:r>
            <a:r>
              <a:rPr lang="de-DE" i="1" dirty="0"/>
              <a:t>de Weerth</a:t>
            </a:r>
            <a:r>
              <a:rPr lang="de-DE" dirty="0"/>
              <a:t>)</a:t>
            </a:r>
          </a:p>
          <a:p>
            <a:r>
              <a:rPr lang="de-DE" sz="2400" dirty="0"/>
              <a:t>EuGH 16.2.2023 – C-519/21, DGRFP Cluj: nichtrechtsfähiger Personenzusammenschluss kein Unternehmer?</a:t>
            </a:r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44120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Dr. Jan de </a:t>
            </a:r>
            <a:r>
              <a:rPr lang="de-DE" dirty="0" err="1"/>
              <a:t>Weerth</a:t>
            </a:r>
            <a:endParaRPr lang="de-DE" dirty="0"/>
          </a:p>
          <a:p>
            <a:pPr>
              <a:defRPr/>
            </a:pPr>
            <a:r>
              <a:rPr lang="de-DE" dirty="0"/>
              <a:t>RA / FA </a:t>
            </a:r>
            <a:r>
              <a:rPr lang="de-DE" dirty="0" err="1"/>
              <a:t>StR</a:t>
            </a:r>
            <a:r>
              <a:rPr lang="de-DE" dirty="0"/>
              <a:t> / </a:t>
            </a:r>
            <a:r>
              <a:rPr lang="de-DE" dirty="0" err="1"/>
              <a:t>StB</a:t>
            </a:r>
            <a:endParaRPr lang="de-DE" dirty="0"/>
          </a:p>
        </p:txBody>
      </p:sp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8DE1F-77EA-4071-A77B-AB0F158B4B25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1. </a:t>
            </a:r>
            <a:r>
              <a:rPr lang="de-DE" sz="2600" b="1" kern="120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Zwangsverwaltung bei Gemeinschaft – der umsatzsteuerliche Unternehmer</a:t>
            </a:r>
            <a:br>
              <a:rPr lang="de-DE" sz="2600" b="1" kern="120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</a:br>
            <a:endParaRPr lang="de-DE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30725"/>
          </a:xfrm>
        </p:spPr>
        <p:txBody>
          <a:bodyPr/>
          <a:lstStyle/>
          <a:p>
            <a:r>
              <a:rPr lang="de-DE" sz="2400" b="1" dirty="0"/>
              <a:t>Literatur: </a:t>
            </a:r>
            <a:r>
              <a:rPr lang="de-DE" sz="2400" dirty="0"/>
              <a:t>Kritik am V. Senat – Widerspruch zur alten Rechtsprechung, etwa </a:t>
            </a:r>
            <a:r>
              <a:rPr lang="de-DE" sz="2400" dirty="0" err="1"/>
              <a:t>Bunjes</a:t>
            </a:r>
            <a:r>
              <a:rPr lang="de-DE" sz="2400" dirty="0"/>
              <a:t>/Korn, 23. Aufl. 2024, UStG § 2 </a:t>
            </a:r>
            <a:r>
              <a:rPr lang="de-DE" sz="2400" dirty="0" err="1"/>
              <a:t>Rn</a:t>
            </a:r>
            <a:r>
              <a:rPr lang="de-DE" sz="2400" dirty="0"/>
              <a:t>. 26, 27, </a:t>
            </a:r>
            <a:r>
              <a:rPr lang="de-DE" sz="2400" dirty="0" err="1"/>
              <a:t>Sölch</a:t>
            </a:r>
            <a:r>
              <a:rPr lang="de-DE" sz="2400" dirty="0"/>
              <a:t>/Ringleb/Leipold, 102. EL Oktober 2024, UStG § 13a </a:t>
            </a:r>
            <a:r>
              <a:rPr lang="de-DE" sz="2400" dirty="0" err="1"/>
              <a:t>Rn</a:t>
            </a:r>
            <a:r>
              <a:rPr lang="de-DE" sz="2400" dirty="0"/>
              <a:t>. 35</a:t>
            </a:r>
          </a:p>
          <a:p>
            <a:r>
              <a:rPr lang="de-DE" sz="2400" b="1" dirty="0"/>
              <a:t>Gesetzgeber:</a:t>
            </a:r>
            <a:r>
              <a:rPr lang="de-DE" sz="2400" dirty="0"/>
              <a:t> Einführung von § 2 Abs. 1 Satz 1 </a:t>
            </a:r>
            <a:r>
              <a:rPr lang="de-DE" sz="2400" dirty="0" err="1"/>
              <a:t>Hs</a:t>
            </a:r>
            <a:r>
              <a:rPr lang="de-DE" sz="2400" dirty="0"/>
              <a:t>. 2 UStG</a:t>
            </a:r>
          </a:p>
          <a:p>
            <a:r>
              <a:rPr lang="de-DE" dirty="0"/>
              <a:t>Auswirkung umstritten – obwohl Gesetzgeber alte Rechtsprechung „fortschreiben“ wollte… 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10567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Dr. Jan de </a:t>
            </a:r>
            <a:r>
              <a:rPr lang="de-DE" dirty="0" err="1"/>
              <a:t>Weerth</a:t>
            </a:r>
            <a:endParaRPr lang="de-DE" dirty="0"/>
          </a:p>
          <a:p>
            <a:pPr>
              <a:defRPr/>
            </a:pPr>
            <a:r>
              <a:rPr lang="de-DE" dirty="0"/>
              <a:t>RA / FA </a:t>
            </a:r>
            <a:r>
              <a:rPr lang="de-DE" dirty="0" err="1"/>
              <a:t>StR</a:t>
            </a:r>
            <a:r>
              <a:rPr lang="de-DE" dirty="0"/>
              <a:t> / </a:t>
            </a:r>
            <a:r>
              <a:rPr lang="de-DE" dirty="0" err="1"/>
              <a:t>StB</a:t>
            </a:r>
            <a:endParaRPr lang="de-DE" dirty="0"/>
          </a:p>
        </p:txBody>
      </p:sp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8DE1F-77EA-4071-A77B-AB0F158B4B25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1. </a:t>
            </a:r>
            <a:r>
              <a:rPr lang="de-DE" sz="2600" b="1" kern="120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Zwangsverwaltung bei Gemeinschaft – der umsatzsteuerliche Unternehmer</a:t>
            </a:r>
            <a:br>
              <a:rPr lang="de-DE" sz="2600" b="1" kern="120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</a:br>
            <a:endParaRPr lang="de-DE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30725"/>
          </a:xfrm>
        </p:spPr>
        <p:txBody>
          <a:bodyPr/>
          <a:lstStyle/>
          <a:p>
            <a:r>
              <a:rPr lang="de-DE" sz="2400" b="1" dirty="0"/>
              <a:t>BFH XI. Senat: </a:t>
            </a:r>
            <a:r>
              <a:rPr lang="de-DE" sz="2400" dirty="0"/>
              <a:t>nach außen auftretende Gemeinschaft ist Unternehmer </a:t>
            </a:r>
            <a:br>
              <a:rPr lang="de-DE" dirty="0"/>
            </a:br>
            <a:r>
              <a:rPr lang="de-DE" dirty="0"/>
              <a:t>So BFH v. 4.9.2024, XI R 37/21 (</a:t>
            </a:r>
            <a:r>
              <a:rPr lang="de-DE"/>
              <a:t>zur Praxis-gemeinschaft</a:t>
            </a:r>
            <a:r>
              <a:rPr lang="de-DE" dirty="0"/>
              <a:t>), </a:t>
            </a:r>
            <a:r>
              <a:rPr lang="de-DE" dirty="0" err="1"/>
              <a:t>MWStR</a:t>
            </a:r>
            <a:r>
              <a:rPr lang="de-DE" dirty="0"/>
              <a:t> 2025, Heft 5 mit Anm. </a:t>
            </a:r>
            <a:r>
              <a:rPr lang="de-DE" i="1" dirty="0"/>
              <a:t>de Weerth</a:t>
            </a:r>
          </a:p>
          <a:p>
            <a:endParaRPr lang="de-DE" sz="2400" dirty="0"/>
          </a:p>
          <a:p>
            <a:r>
              <a:rPr lang="de-DE" b="1" u="sng" dirty="0"/>
              <a:t>Ergebnis</a:t>
            </a:r>
            <a:r>
              <a:rPr lang="de-DE" dirty="0"/>
              <a:t>: Differenz zwischen V. und XI. Senat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71188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Dr. Jan de </a:t>
            </a:r>
            <a:r>
              <a:rPr lang="de-DE" dirty="0" err="1"/>
              <a:t>Weerth</a:t>
            </a:r>
            <a:endParaRPr lang="de-DE" dirty="0"/>
          </a:p>
          <a:p>
            <a:pPr>
              <a:defRPr/>
            </a:pPr>
            <a:r>
              <a:rPr lang="de-DE" dirty="0"/>
              <a:t>RA / FA </a:t>
            </a:r>
            <a:r>
              <a:rPr lang="de-DE" dirty="0" err="1"/>
              <a:t>StR</a:t>
            </a:r>
            <a:r>
              <a:rPr lang="de-DE" dirty="0"/>
              <a:t> / </a:t>
            </a:r>
            <a:r>
              <a:rPr lang="de-DE" dirty="0" err="1"/>
              <a:t>StB</a:t>
            </a:r>
            <a:endParaRPr lang="de-DE" dirty="0"/>
          </a:p>
        </p:txBody>
      </p:sp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8DE1F-77EA-4071-A77B-AB0F158B4B25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1. </a:t>
            </a:r>
            <a:r>
              <a:rPr lang="de-DE" sz="2600" b="1" kern="120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Zwangsverwaltung bei Gemeinschaft – Zwangsverwalter zur Abführung </a:t>
            </a:r>
            <a:r>
              <a:rPr lang="de-DE" sz="2600" b="1" kern="1200" dirty="0" err="1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USt</a:t>
            </a:r>
            <a:r>
              <a:rPr lang="de-DE" sz="2600" b="1" kern="120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 verpflichtet?</a:t>
            </a:r>
            <a:br>
              <a:rPr lang="de-DE" sz="2600" b="1" kern="120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</a:br>
            <a:endParaRPr lang="de-DE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30725"/>
          </a:xfrm>
        </p:spPr>
        <p:txBody>
          <a:bodyPr/>
          <a:lstStyle/>
          <a:p>
            <a:r>
              <a:rPr lang="de-DE" sz="2400" b="1" dirty="0"/>
              <a:t>unproblematisch auf Grundlage BFH XI. Senat </a:t>
            </a:r>
            <a:r>
              <a:rPr lang="de-DE" sz="2400" dirty="0"/>
              <a:t>= Gemeinschaft Unternehmer</a:t>
            </a:r>
          </a:p>
          <a:p>
            <a:r>
              <a:rPr lang="de-DE" sz="2400" b="1" dirty="0"/>
              <a:t>problematisch auf Grundlage BFH V. Senat? </a:t>
            </a:r>
            <a:r>
              <a:rPr lang="de-DE" sz="2400" dirty="0" err="1"/>
              <a:t>mE</a:t>
            </a:r>
            <a:r>
              <a:rPr lang="de-DE" sz="2400" dirty="0"/>
              <a:t> wohl Anwendbarkeit von BFH 10.2.2015 − IX R 23/14, </a:t>
            </a:r>
            <a:r>
              <a:rPr lang="nl-NL" sz="2400" dirty="0"/>
              <a:t>ZInsO 2015, 1265 m. Anm. de Weerth </a:t>
            </a:r>
            <a:r>
              <a:rPr lang="de-DE" sz="2400" dirty="0"/>
              <a:t>(zur ESt-Schuld) und zuletzt BFH </a:t>
            </a:r>
            <a:r>
              <a:rPr lang="pt-BR" sz="2400" dirty="0"/>
              <a:t>12. November 2024, IX R 6/24 zur Est bei Zwangs</a:t>
            </a:r>
            <a:r>
              <a:rPr lang="pt-BR" sz="2400" i="1" dirty="0"/>
              <a:t>versteigerung</a:t>
            </a:r>
            <a:endParaRPr lang="de-DE" sz="2400" i="1" dirty="0"/>
          </a:p>
          <a:p>
            <a:r>
              <a:rPr lang="de-DE" dirty="0"/>
              <a:t>So bereits BFH </a:t>
            </a:r>
            <a:r>
              <a:rPr lang="nn-NO" dirty="0"/>
              <a:t>28.6.2011 - XI B 18/11 zur Ust bei Zwangs</a:t>
            </a:r>
            <a:r>
              <a:rPr lang="nn-NO" i="1" dirty="0"/>
              <a:t>verwaltung</a:t>
            </a:r>
            <a:endParaRPr lang="de-DE" sz="2400" i="1" dirty="0"/>
          </a:p>
          <a:p>
            <a:r>
              <a:rPr lang="de-DE" sz="2400" dirty="0"/>
              <a:t>Auch bei „kalter Zwangsverwaltung??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616491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Dr. Jan de </a:t>
            </a:r>
            <a:r>
              <a:rPr lang="de-DE" dirty="0" err="1"/>
              <a:t>Weerth</a:t>
            </a:r>
            <a:endParaRPr lang="de-DE" dirty="0"/>
          </a:p>
          <a:p>
            <a:pPr>
              <a:defRPr/>
            </a:pPr>
            <a:r>
              <a:rPr lang="de-DE" dirty="0"/>
              <a:t>RA / FA </a:t>
            </a:r>
            <a:r>
              <a:rPr lang="de-DE" dirty="0" err="1"/>
              <a:t>StR</a:t>
            </a:r>
            <a:r>
              <a:rPr lang="de-DE" dirty="0"/>
              <a:t> / </a:t>
            </a:r>
            <a:r>
              <a:rPr lang="de-DE" dirty="0" err="1"/>
              <a:t>StB</a:t>
            </a:r>
            <a:endParaRPr lang="de-DE" dirty="0"/>
          </a:p>
        </p:txBody>
      </p:sp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8DE1F-77EA-4071-A77B-AB0F158B4B25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</a:br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2. </a:t>
            </a:r>
            <a:r>
              <a:rPr kumimoji="0" lang="de-DE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Sicherheitenpool</a:t>
            </a:r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 </a:t>
            </a:r>
            <a:endParaRPr lang="de-DE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30725"/>
          </a:xfrm>
        </p:spPr>
        <p:txBody>
          <a:bodyPr/>
          <a:lstStyle/>
          <a:p>
            <a:endParaRPr lang="de-DE" sz="2400" dirty="0"/>
          </a:p>
          <a:p>
            <a:r>
              <a:rPr lang="de-DE" dirty="0"/>
              <a:t>Im Eingangsbereich des Gebäudes hängt ein wertvolles Bild. Dieses ist Bank C sicherungsübereignet. C ist Mitglied eines Bankenpools, welcher nach banküblichem Muster insolvenzfest gebildet wurde. Danach ist der „Poolführerin“ Bank D treuhänderisch die Verwaltung übertragen. Bank D holt das Bild ab und veräußert dieses „für den Bankenpool“. </a:t>
            </a:r>
          </a:p>
          <a:p>
            <a:endParaRPr lang="de-DE" dirty="0"/>
          </a:p>
          <a:p>
            <a:r>
              <a:rPr lang="de-DE" b="1" dirty="0"/>
              <a:t>Frage</a:t>
            </a:r>
            <a:r>
              <a:rPr lang="de-DE" dirty="0"/>
              <a:t>: Wie muss die umsatzsteuerliche Rechnung/Gutschrift erfolgen?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2173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Dr. Jan de </a:t>
            </a:r>
            <a:r>
              <a:rPr lang="de-DE" dirty="0" err="1"/>
              <a:t>Weerth</a:t>
            </a:r>
            <a:endParaRPr lang="de-DE" dirty="0"/>
          </a:p>
          <a:p>
            <a:pPr>
              <a:defRPr/>
            </a:pPr>
            <a:r>
              <a:rPr lang="de-DE" dirty="0"/>
              <a:t>RA / FA </a:t>
            </a:r>
            <a:r>
              <a:rPr lang="de-DE" dirty="0" err="1"/>
              <a:t>StR</a:t>
            </a:r>
            <a:r>
              <a:rPr lang="de-DE" dirty="0"/>
              <a:t> / </a:t>
            </a:r>
            <a:r>
              <a:rPr lang="de-DE" dirty="0" err="1"/>
              <a:t>StB</a:t>
            </a:r>
            <a:endParaRPr lang="de-DE" dirty="0"/>
          </a:p>
        </p:txBody>
      </p:sp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8DE1F-77EA-4071-A77B-AB0F158B4B25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</a:br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2. </a:t>
            </a:r>
            <a:r>
              <a:rPr kumimoji="0" lang="de-DE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Sicherheitenpool</a:t>
            </a:r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 </a:t>
            </a:r>
            <a:endParaRPr lang="de-DE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30725"/>
          </a:xfrm>
        </p:spPr>
        <p:txBody>
          <a:bodyPr/>
          <a:lstStyle/>
          <a:p>
            <a:r>
              <a:rPr lang="de-DE" b="1" dirty="0"/>
              <a:t>Grundlage: </a:t>
            </a:r>
            <a:r>
              <a:rPr lang="de-DE" dirty="0"/>
              <a:t>Bildverkauf als „Doppelumsatz“</a:t>
            </a:r>
          </a:p>
          <a:p>
            <a:endParaRPr lang="de-DE" dirty="0"/>
          </a:p>
          <a:p>
            <a:r>
              <a:rPr lang="de-DE" b="1" dirty="0"/>
              <a:t>Problem</a:t>
            </a:r>
            <a:r>
              <a:rPr lang="de-DE" dirty="0"/>
              <a:t>: Pool = Unternehmer? </a:t>
            </a:r>
            <a:r>
              <a:rPr lang="de-DE" dirty="0" err="1"/>
              <a:t>Vgl</a:t>
            </a:r>
            <a:r>
              <a:rPr lang="de-DE" dirty="0"/>
              <a:t> Fall zuvor… Nach Vertrag bloße Erlösverteilungsabrede ohne Berechtigung des Poolführers, für diesen aufzutreten</a:t>
            </a:r>
          </a:p>
          <a:p>
            <a:endParaRPr lang="de-DE" dirty="0"/>
          </a:p>
          <a:p>
            <a:r>
              <a:rPr lang="de-DE" b="1" dirty="0"/>
              <a:t>Auftreten nach außen hier</a:t>
            </a:r>
            <a:r>
              <a:rPr lang="de-DE" dirty="0"/>
              <a:t>: Verkauf für den Pool, damit Pool Unternehmer, vgl. EuGH 16. 9. 2020 – C-312/19 – XT, </a:t>
            </a:r>
            <a:r>
              <a:rPr lang="de-DE" dirty="0" err="1"/>
              <a:t>MwStR</a:t>
            </a:r>
            <a:r>
              <a:rPr lang="de-DE" dirty="0"/>
              <a:t> 2020, 974 mit Anm. Sterzinger; BFH 16.3.1995 – V R 72/93, BFH/NV 1996, 187 (</a:t>
            </a:r>
            <a:r>
              <a:rPr lang="de-DE" dirty="0" err="1"/>
              <a:t>Sicherheitenpool</a:t>
            </a:r>
            <a:r>
              <a:rPr lang="de-DE" dirty="0"/>
              <a:t>); bestätigt durch BFH, 18.11.1999 – V R 22/99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67348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Dr. Jan de </a:t>
            </a:r>
            <a:r>
              <a:rPr lang="de-DE" dirty="0" err="1"/>
              <a:t>Weerth</a:t>
            </a:r>
            <a:endParaRPr lang="de-DE" dirty="0"/>
          </a:p>
          <a:p>
            <a:pPr>
              <a:defRPr/>
            </a:pPr>
            <a:r>
              <a:rPr lang="de-DE" dirty="0"/>
              <a:t>RA / FA </a:t>
            </a:r>
            <a:r>
              <a:rPr lang="de-DE" dirty="0" err="1"/>
              <a:t>StR</a:t>
            </a:r>
            <a:r>
              <a:rPr lang="de-DE" dirty="0"/>
              <a:t> / </a:t>
            </a:r>
            <a:r>
              <a:rPr lang="de-DE" dirty="0" err="1"/>
              <a:t>StB</a:t>
            </a:r>
            <a:endParaRPr lang="de-DE" dirty="0"/>
          </a:p>
        </p:txBody>
      </p:sp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8DE1F-77EA-4071-A77B-AB0F158B4B25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</a:br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2. </a:t>
            </a:r>
            <a:r>
              <a:rPr kumimoji="0" lang="de-DE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Sicherheitenpool</a:t>
            </a:r>
            <a:r>
              <a:rPr kumimoji="0" lang="de-DE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> </a:t>
            </a:r>
            <a:endParaRPr lang="de-DE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30725"/>
          </a:xfrm>
        </p:spPr>
        <p:txBody>
          <a:bodyPr/>
          <a:lstStyle/>
          <a:p>
            <a:endParaRPr lang="de-DE" sz="2400" dirty="0"/>
          </a:p>
          <a:p>
            <a:r>
              <a:rPr lang="de-DE" b="1" dirty="0"/>
              <a:t>Zwischenergebnis: </a:t>
            </a:r>
            <a:r>
              <a:rPr lang="de-DE" dirty="0"/>
              <a:t>Erwerber kauft vom „</a:t>
            </a:r>
            <a:r>
              <a:rPr lang="de-DE" dirty="0" err="1"/>
              <a:t>Sicherheitenpool</a:t>
            </a:r>
            <a:r>
              <a:rPr lang="de-DE" dirty="0"/>
              <a:t>“</a:t>
            </a:r>
          </a:p>
          <a:p>
            <a:endParaRPr lang="de-DE" dirty="0"/>
          </a:p>
          <a:p>
            <a:r>
              <a:rPr lang="de-DE" b="1" dirty="0"/>
              <a:t>Problem</a:t>
            </a:r>
            <a:r>
              <a:rPr lang="de-DE" dirty="0"/>
              <a:t>: Pool kein Eigentümer!</a:t>
            </a:r>
          </a:p>
          <a:p>
            <a:endParaRPr lang="de-DE" dirty="0"/>
          </a:p>
          <a:p>
            <a:r>
              <a:rPr lang="de-DE" b="1" dirty="0"/>
              <a:t>Ergebnis</a:t>
            </a:r>
            <a:r>
              <a:rPr lang="de-DE" dirty="0"/>
              <a:t>: weiterer Umsatz!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068343018"/>
      </p:ext>
    </p:extLst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7">
      <a:dk1>
        <a:srgbClr val="000000"/>
      </a:dk1>
      <a:lt1>
        <a:srgbClr val="FFFFFF"/>
      </a:lt1>
      <a:dk2>
        <a:srgbClr val="CC3300"/>
      </a:dk2>
      <a:lt2>
        <a:srgbClr val="66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CC9900"/>
      </a:hlink>
      <a:folHlink>
        <a:srgbClr val="996633"/>
      </a:folHlink>
    </a:clrScheme>
    <a:fontScheme name="Leve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826e907d-107d-4bb6-a2f8-f0a40442c18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B6CC55F4174F4BBEE56587E20C9E94" ma:contentTypeVersion="14" ma:contentTypeDescription="Create a new document." ma:contentTypeScope="" ma:versionID="199f6ec0dbc88b5a94f9fdee21a69008">
  <xsd:schema xmlns:xsd="http://www.w3.org/2001/XMLSchema" xmlns:xs="http://www.w3.org/2001/XMLSchema" xmlns:p="http://schemas.microsoft.com/office/2006/metadata/properties" xmlns:ns1="http://schemas.microsoft.com/sharepoint/v3" xmlns:ns3="826e907d-107d-4bb6-a2f8-f0a40442c182" xmlns:ns4="b9a6b86c-ac87-4588-b035-b60b5e33d5af" targetNamespace="http://schemas.microsoft.com/office/2006/metadata/properties" ma:root="true" ma:fieldsID="7e0cb5497455b5718d04a6d443ba15b9" ns1:_="" ns3:_="" ns4:_="">
    <xsd:import namespace="http://schemas.microsoft.com/sharepoint/v3"/>
    <xsd:import namespace="826e907d-107d-4bb6-a2f8-f0a40442c182"/>
    <xsd:import namespace="b9a6b86c-ac87-4588-b035-b60b5e33d5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e907d-107d-4bb6-a2f8-f0a40442c1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6b86c-ac87-4588-b035-b60b5e33d5a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FA65B7-18EB-4929-B503-FAFAF507BC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1B75F8-942E-4AF9-B463-FF011C1168E0}">
  <ds:schemaRefs>
    <ds:schemaRef ds:uri="http://schemas.microsoft.com/office/2006/metadata/properties"/>
    <ds:schemaRef ds:uri="http://purl.org/dc/terms/"/>
    <ds:schemaRef ds:uri="http://purl.org/dc/dcmitype/"/>
    <ds:schemaRef ds:uri="826e907d-107d-4bb6-a2f8-f0a40442c182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b9a6b86c-ac87-4588-b035-b60b5e33d5af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ECDF7B8-6915-4CBA-95BC-9383FD542F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6e907d-107d-4bb6-a2f8-f0a40442c182"/>
    <ds:schemaRef ds:uri="b9a6b86c-ac87-4588-b035-b60b5e33d5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0</TotalTime>
  <Words>841</Words>
  <Application>Microsoft Office PowerPoint</Application>
  <PresentationFormat>Bildschirmpräsentation (4:3)</PresentationFormat>
  <Paragraphs>100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Arial Unicode MS</vt:lpstr>
      <vt:lpstr>Times New Roman</vt:lpstr>
      <vt:lpstr>Verdana</vt:lpstr>
      <vt:lpstr>Wingdings</vt:lpstr>
      <vt:lpstr>Level</vt:lpstr>
      <vt:lpstr>       USt-Probleme bei „Gemeinschaften“  Lotteriespiel zum umsatzsteuerlichen Unternehmer?</vt:lpstr>
      <vt:lpstr>1. Zwangsverwaltung bei Gemeinschaft</vt:lpstr>
      <vt:lpstr>1. Zwangsverwaltung bei Gemeinschaft – der umsatzsteuerliche Unternehmer </vt:lpstr>
      <vt:lpstr>1. Zwangsverwaltung bei Gemeinschaft – der umsatzsteuerliche Unternehmer </vt:lpstr>
      <vt:lpstr>1. Zwangsverwaltung bei Gemeinschaft – der umsatzsteuerliche Unternehmer </vt:lpstr>
      <vt:lpstr>1. Zwangsverwaltung bei Gemeinschaft – Zwangsverwalter zur Abführung USt verpflichtet? </vt:lpstr>
      <vt:lpstr> 2. Sicherheitenpool </vt:lpstr>
      <vt:lpstr> 2. Sicherheitenpool </vt:lpstr>
      <vt:lpstr> 2. Sicherheitenpool </vt:lpstr>
      <vt:lpstr> Literaturhinweise </vt:lpstr>
      <vt:lpstr>… und zum Schluss … </vt:lpstr>
    </vt:vector>
  </TitlesOfParts>
  <Company>Deutsche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Lästige Umsatzsteuer-Probleme bei der Sicherheitenverwertung</dc:title>
  <dc:creator>v8a100</dc:creator>
  <cp:keywords>Public, External Communication</cp:keywords>
  <cp:lastModifiedBy>Jan Weerth</cp:lastModifiedBy>
  <cp:revision>1856</cp:revision>
  <cp:lastPrinted>2019-06-25T10:42:32Z</cp:lastPrinted>
  <dcterms:created xsi:type="dcterms:W3CDTF">2005-09-14T15:19:06Z</dcterms:created>
  <dcterms:modified xsi:type="dcterms:W3CDTF">2025-03-01T15:43:18Z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5ddf2592-7677-4276-a46a-0ddb25b3f47c</vt:lpwstr>
  </property>
  <property fmtid="{D5CDD505-2E9C-101B-9397-08002B2CF9AE}" pid="3" name="aliashDocumentMarking">
    <vt:lpwstr/>
  </property>
  <property fmtid="{D5CDD505-2E9C-101B-9397-08002B2CF9AE}" pid="4" name="MSIP_Label_1b7f8449-e5d3-4eba-8da7-ffd6ca5bf3e9_Enabled">
    <vt:lpwstr>true</vt:lpwstr>
  </property>
  <property fmtid="{D5CDD505-2E9C-101B-9397-08002B2CF9AE}" pid="5" name="MSIP_Label_1b7f8449-e5d3-4eba-8da7-ffd6ca5bf3e9_SetDate">
    <vt:lpwstr>2023-08-25T16:13:55Z</vt:lpwstr>
  </property>
  <property fmtid="{D5CDD505-2E9C-101B-9397-08002B2CF9AE}" pid="6" name="MSIP_Label_1b7f8449-e5d3-4eba-8da7-ffd6ca5bf3e9_Method">
    <vt:lpwstr>Standard</vt:lpwstr>
  </property>
  <property fmtid="{D5CDD505-2E9C-101B-9397-08002B2CF9AE}" pid="7" name="MSIP_Label_1b7f8449-e5d3-4eba-8da7-ffd6ca5bf3e9_Name">
    <vt:lpwstr>1b7f8449-e5d3-4eba-8da7-ffd6ca5bf3e9</vt:lpwstr>
  </property>
  <property fmtid="{D5CDD505-2E9C-101B-9397-08002B2CF9AE}" pid="8" name="MSIP_Label_1b7f8449-e5d3-4eba-8da7-ffd6ca5bf3e9_SiteId">
    <vt:lpwstr>1e9b61e8-e590-4abc-b1af-24125e330d2a</vt:lpwstr>
  </property>
  <property fmtid="{D5CDD505-2E9C-101B-9397-08002B2CF9AE}" pid="9" name="MSIP_Label_1b7f8449-e5d3-4eba-8da7-ffd6ca5bf3e9_ActionId">
    <vt:lpwstr>e41d522b-f3ff-477b-900d-e39a680b6ba9</vt:lpwstr>
  </property>
  <property fmtid="{D5CDD505-2E9C-101B-9397-08002B2CF9AE}" pid="10" name="MSIP_Label_1b7f8449-e5d3-4eba-8da7-ffd6ca5bf3e9_ContentBits">
    <vt:lpwstr>0</vt:lpwstr>
  </property>
  <property fmtid="{D5CDD505-2E9C-101B-9397-08002B2CF9AE}" pid="11" name="db.comClassification">
    <vt:lpwstr>External Communication</vt:lpwstr>
  </property>
  <property fmtid="{D5CDD505-2E9C-101B-9397-08002B2CF9AE}" pid="12" name="ContentTypeId">
    <vt:lpwstr>0x010100ADB6CC55F4174F4BBEE56587E20C9E94</vt:lpwstr>
  </property>
</Properties>
</file>